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  <p:sldMasterId id="2147483687" r:id="rId2"/>
  </p:sldMasterIdLst>
  <p:notesMasterIdLst>
    <p:notesMasterId r:id="rId9"/>
  </p:notesMasterIdLst>
  <p:sldIdLst>
    <p:sldId id="256" r:id="rId3"/>
    <p:sldId id="257" r:id="rId4"/>
    <p:sldId id="258" r:id="rId5"/>
    <p:sldId id="259" r:id="rId6"/>
    <p:sldId id="260" r:id="rId7"/>
    <p:sldId id="261" r:id="rId8"/>
  </p:sldIdLst>
  <p:sldSz cx="9144000" cy="5143500" type="screen16x9"/>
  <p:notesSz cx="6858000" cy="9144000"/>
  <p:embeddedFontLst>
    <p:embeddedFont>
      <p:font typeface="Arial Narrow" panose="020B0604020202020204" pitchFamily="34" charset="0"/>
      <p:regular r:id="rId10"/>
      <p:bold r:id="rId11"/>
      <p:italic r:id="rId12"/>
      <p:boldItalic r:id="rId13"/>
    </p:embeddedFont>
    <p:embeddedFont>
      <p:font typeface="Roboto" panose="02000000000000000000" pitchFamily="2" charset="0"/>
      <p:regular r:id="rId14"/>
      <p:bold r:id="rId15"/>
      <p:italic r:id="rId16"/>
      <p:boldItalic r:id="rId17"/>
    </p:embeddedFont>
    <p:embeddedFont>
      <p:font typeface="Roboto Mono" pitchFamily="2" charset="0"/>
      <p:regular r:id="rId18"/>
      <p:bold r:id="rId19"/>
      <p:italic r:id="rId20"/>
      <p:boldItalic r:id="rId21"/>
    </p:embeddedFont>
    <p:embeddedFont>
      <p:font typeface="Roboto Thin" panose="02000000000000000000" pitchFamily="2" charset="0"/>
      <p:regular r:id="rId22"/>
      <p:bold r:id="rId23"/>
      <p:italic r:id="rId24"/>
      <p:boldItalic r:id="rId25"/>
    </p:embeddedFont>
    <p:embeddedFont>
      <p:font typeface="Verdana" panose="020B060403050404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6"/>
  </p:normalViewPr>
  <p:slideViewPr>
    <p:cSldViewPr snapToGrid="0">
      <p:cViewPr varScale="1">
        <p:scale>
          <a:sx n="140" d="100"/>
          <a:sy n="140" d="100"/>
        </p:scale>
        <p:origin x="840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font" Target="fonts/font17.fntdata"/><Relationship Id="rId3" Type="http://schemas.openxmlformats.org/officeDocument/2006/relationships/slide" Target="slides/slide1.xml"/><Relationship Id="rId21" Type="http://schemas.openxmlformats.org/officeDocument/2006/relationships/font" Target="fonts/font12.fntdata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font" Target="fonts/font19.fntdata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font" Target="fonts/font18.fntdata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06823cd18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206823cd18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068a43c8c8_2_3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2068a43c8c8_2_3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068a43c8c8_2_2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2068a43c8c8_2_2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068a6fbf88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2068a6fbf88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068a43c8c8_2_4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2068a43c8c8_2_4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068a6fbf88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2068a6fbf88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8"/>
          <p:cNvPicPr preferRelativeResize="0"/>
          <p:nvPr/>
        </p:nvPicPr>
        <p:blipFill rotWithShape="1">
          <a:blip r:embed="rId2">
            <a:alphaModFix/>
          </a:blip>
          <a:srcRect l="33748" r="33974"/>
          <a:stretch/>
        </p:blipFill>
        <p:spPr>
          <a:xfrm>
            <a:off x="7298975" y="265850"/>
            <a:ext cx="2352398" cy="409967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8"/>
          <p:cNvSpPr txBox="1"/>
          <p:nvPr/>
        </p:nvSpPr>
        <p:spPr>
          <a:xfrm>
            <a:off x="666750" y="4594255"/>
            <a:ext cx="1480800" cy="5250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1155CC"/>
                </a:solidFill>
                <a:latin typeface="Roboto Thin"/>
                <a:ea typeface="Roboto Thin"/>
                <a:cs typeface="Roboto Thin"/>
                <a:sym typeface="Roboto Thin"/>
              </a:rPr>
              <a:t>iLRN2024</a:t>
            </a:r>
            <a:r>
              <a:rPr lang="en" sz="2000">
                <a:solidFill>
                  <a:srgbClr val="662D24"/>
                </a:solidFill>
                <a:latin typeface="Roboto Thin"/>
                <a:ea typeface="Roboto Thin"/>
                <a:cs typeface="Roboto Thin"/>
                <a:sym typeface="Roboto Thin"/>
              </a:rPr>
              <a:t> |</a:t>
            </a:r>
            <a:endParaRPr sz="2000">
              <a:solidFill>
                <a:srgbClr val="662D24"/>
              </a:solidFill>
              <a:latin typeface="Roboto Thin"/>
              <a:ea typeface="Roboto Thin"/>
              <a:cs typeface="Roboto Thin"/>
              <a:sym typeface="Roboto Thin"/>
            </a:endParaRPr>
          </a:p>
        </p:txBody>
      </p:sp>
      <p:sp>
        <p:nvSpPr>
          <p:cNvPr id="89" name="Google Shape;89;p18"/>
          <p:cNvSpPr txBox="1"/>
          <p:nvPr/>
        </p:nvSpPr>
        <p:spPr>
          <a:xfrm>
            <a:off x="1924738" y="4610457"/>
            <a:ext cx="2658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accent1"/>
                </a:solidFill>
                <a:latin typeface="Arial Narrow"/>
                <a:ea typeface="Arial Narrow"/>
                <a:cs typeface="Arial Narrow"/>
                <a:sym typeface="Arial Narrow"/>
              </a:rPr>
              <a:t>10th INTERNATIONAL CONFERENCE OF THE </a:t>
            </a:r>
            <a:endParaRPr sz="1000" b="1">
              <a:solidFill>
                <a:schemeClr val="accen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accent1"/>
                </a:solidFill>
                <a:latin typeface="Arial Narrow"/>
                <a:ea typeface="Arial Narrow"/>
                <a:cs typeface="Arial Narrow"/>
                <a:sym typeface="Arial Narrow"/>
              </a:rPr>
              <a:t>IMMERSIVE LEARNING RESEARCH NETWORK</a:t>
            </a:r>
            <a:endParaRPr sz="1000" b="1">
              <a:solidFill>
                <a:schemeClr val="accen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90" name="Google Shape;90;p18"/>
          <p:cNvSpPr txBox="1"/>
          <p:nvPr/>
        </p:nvSpPr>
        <p:spPr>
          <a:xfrm>
            <a:off x="5939425" y="4677032"/>
            <a:ext cx="31371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latin typeface="Arial Narrow"/>
                <a:ea typeface="Arial Narrow"/>
                <a:cs typeface="Arial Narrow"/>
                <a:sym typeface="Arial Narrow"/>
              </a:rPr>
              <a:t>June 3-5</a:t>
            </a:r>
            <a:r>
              <a:rPr lang="en" sz="1000"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" sz="1000" b="1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Online</a:t>
            </a:r>
            <a:endParaRPr sz="1000" b="1">
              <a:solidFill>
                <a:srgbClr val="0000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cxnSp>
        <p:nvCxnSpPr>
          <p:cNvPr id="91" name="Google Shape;91;p18"/>
          <p:cNvCxnSpPr/>
          <p:nvPr/>
        </p:nvCxnSpPr>
        <p:spPr>
          <a:xfrm>
            <a:off x="132450" y="4563911"/>
            <a:ext cx="8879100" cy="0"/>
          </a:xfrm>
          <a:prstGeom prst="straightConnector1">
            <a:avLst/>
          </a:prstGeom>
          <a:noFill/>
          <a:ln w="38100" cap="flat" cmpd="sng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92" name="Google Shape;92;p18"/>
          <p:cNvPicPr preferRelativeResize="0"/>
          <p:nvPr/>
        </p:nvPicPr>
        <p:blipFill rotWithShape="1">
          <a:blip r:embed="rId3">
            <a:alphaModFix/>
          </a:blip>
          <a:srcRect l="19501" t="6135" r="23925" b="17737"/>
          <a:stretch/>
        </p:blipFill>
        <p:spPr>
          <a:xfrm>
            <a:off x="132449" y="4568700"/>
            <a:ext cx="600126" cy="55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 1">
  <p:cSld name="SECTION_HEADER_2_1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9"/>
          <p:cNvPicPr preferRelativeResize="0"/>
          <p:nvPr/>
        </p:nvPicPr>
        <p:blipFill rotWithShape="1">
          <a:blip r:embed="rId2">
            <a:alphaModFix/>
          </a:blip>
          <a:srcRect l="33748" r="33974"/>
          <a:stretch/>
        </p:blipFill>
        <p:spPr>
          <a:xfrm>
            <a:off x="0" y="3200975"/>
            <a:ext cx="1089226" cy="1898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0"/>
          <p:cNvPicPr preferRelativeResize="0"/>
          <p:nvPr/>
        </p:nvPicPr>
        <p:blipFill rotWithShape="1">
          <a:blip r:embed="rId2">
            <a:alphaModFix/>
          </a:blip>
          <a:srcRect l="33748" r="33974"/>
          <a:stretch/>
        </p:blipFill>
        <p:spPr>
          <a:xfrm>
            <a:off x="8213625" y="3502625"/>
            <a:ext cx="930374" cy="1621426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0"/>
          <p:cNvSpPr txBox="1"/>
          <p:nvPr/>
        </p:nvSpPr>
        <p:spPr>
          <a:xfrm>
            <a:off x="666750" y="4594255"/>
            <a:ext cx="1480800" cy="5250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1155CC"/>
                </a:solidFill>
                <a:latin typeface="Roboto Thin"/>
                <a:ea typeface="Roboto Thin"/>
                <a:cs typeface="Roboto Thin"/>
                <a:sym typeface="Roboto Thin"/>
              </a:rPr>
              <a:t>iLRN2024</a:t>
            </a:r>
            <a:r>
              <a:rPr lang="en" sz="2000">
                <a:solidFill>
                  <a:srgbClr val="662D24"/>
                </a:solidFill>
                <a:latin typeface="Roboto Thin"/>
                <a:ea typeface="Roboto Thin"/>
                <a:cs typeface="Roboto Thin"/>
                <a:sym typeface="Roboto Thin"/>
              </a:rPr>
              <a:t> |</a:t>
            </a:r>
            <a:endParaRPr sz="2000">
              <a:solidFill>
                <a:srgbClr val="662D24"/>
              </a:solidFill>
              <a:latin typeface="Roboto Thin"/>
              <a:ea typeface="Roboto Thin"/>
              <a:cs typeface="Roboto Thin"/>
              <a:sym typeface="Roboto Thin"/>
            </a:endParaRPr>
          </a:p>
        </p:txBody>
      </p:sp>
      <p:sp>
        <p:nvSpPr>
          <p:cNvPr id="98" name="Google Shape;98;p20"/>
          <p:cNvSpPr txBox="1"/>
          <p:nvPr/>
        </p:nvSpPr>
        <p:spPr>
          <a:xfrm>
            <a:off x="1924738" y="4610457"/>
            <a:ext cx="2658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accent1"/>
                </a:solidFill>
                <a:latin typeface="Arial Narrow"/>
                <a:ea typeface="Arial Narrow"/>
                <a:cs typeface="Arial Narrow"/>
                <a:sym typeface="Arial Narrow"/>
              </a:rPr>
              <a:t>10th INTERNATIONAL CONFERENCE OF THE </a:t>
            </a:r>
            <a:endParaRPr sz="1000" b="1">
              <a:solidFill>
                <a:schemeClr val="accen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accent1"/>
                </a:solidFill>
                <a:latin typeface="Arial Narrow"/>
                <a:ea typeface="Arial Narrow"/>
                <a:cs typeface="Arial Narrow"/>
                <a:sym typeface="Arial Narrow"/>
              </a:rPr>
              <a:t>IMMERSIVE LEARNING RESEARCH NETWORK</a:t>
            </a:r>
            <a:endParaRPr sz="1000" b="1">
              <a:solidFill>
                <a:schemeClr val="accen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99" name="Google Shape;99;p20"/>
          <p:cNvPicPr preferRelativeResize="0"/>
          <p:nvPr/>
        </p:nvPicPr>
        <p:blipFill rotWithShape="1">
          <a:blip r:embed="rId3">
            <a:alphaModFix/>
          </a:blip>
          <a:srcRect l="19501" t="6135" r="23925" b="17737"/>
          <a:stretch/>
        </p:blipFill>
        <p:spPr>
          <a:xfrm>
            <a:off x="132449" y="4568700"/>
            <a:ext cx="600126" cy="55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 3">
  <p:cSld name="SECTION_HEADER_1_3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1"/>
          <p:cNvSpPr txBox="1"/>
          <p:nvPr/>
        </p:nvSpPr>
        <p:spPr>
          <a:xfrm>
            <a:off x="666750" y="4594255"/>
            <a:ext cx="1480800" cy="5250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1155CC"/>
                </a:solidFill>
                <a:latin typeface="Roboto Thin"/>
                <a:ea typeface="Roboto Thin"/>
                <a:cs typeface="Roboto Thin"/>
                <a:sym typeface="Roboto Thin"/>
              </a:rPr>
              <a:t>iLRN2024</a:t>
            </a:r>
            <a:r>
              <a:rPr lang="en" sz="2000">
                <a:solidFill>
                  <a:srgbClr val="662D24"/>
                </a:solidFill>
                <a:latin typeface="Roboto Thin"/>
                <a:ea typeface="Roboto Thin"/>
                <a:cs typeface="Roboto Thin"/>
                <a:sym typeface="Roboto Thin"/>
              </a:rPr>
              <a:t> |</a:t>
            </a:r>
            <a:endParaRPr sz="2000">
              <a:solidFill>
                <a:srgbClr val="662D24"/>
              </a:solidFill>
              <a:latin typeface="Roboto Thin"/>
              <a:ea typeface="Roboto Thin"/>
              <a:cs typeface="Roboto Thin"/>
              <a:sym typeface="Roboto Thin"/>
            </a:endParaRPr>
          </a:p>
        </p:txBody>
      </p:sp>
      <p:sp>
        <p:nvSpPr>
          <p:cNvPr id="102" name="Google Shape;102;p21"/>
          <p:cNvSpPr txBox="1"/>
          <p:nvPr/>
        </p:nvSpPr>
        <p:spPr>
          <a:xfrm>
            <a:off x="1924738" y="4610457"/>
            <a:ext cx="2658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accent1"/>
                </a:solidFill>
                <a:latin typeface="Arial Narrow"/>
                <a:ea typeface="Arial Narrow"/>
                <a:cs typeface="Arial Narrow"/>
                <a:sym typeface="Arial Narrow"/>
              </a:rPr>
              <a:t>10th INTERNATIONAL CONFERENCE OF THE </a:t>
            </a:r>
            <a:endParaRPr sz="1000" b="1">
              <a:solidFill>
                <a:schemeClr val="accen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accent1"/>
                </a:solidFill>
                <a:latin typeface="Arial Narrow"/>
                <a:ea typeface="Arial Narrow"/>
                <a:cs typeface="Arial Narrow"/>
                <a:sym typeface="Arial Narrow"/>
              </a:rPr>
              <a:t>IMMERSIVE LEARNING RESEARCH NETWORK</a:t>
            </a:r>
            <a:endParaRPr sz="1000" b="1">
              <a:solidFill>
                <a:schemeClr val="accen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03" name="Google Shape;103;p21"/>
          <p:cNvPicPr preferRelativeResize="0"/>
          <p:nvPr/>
        </p:nvPicPr>
        <p:blipFill rotWithShape="1">
          <a:blip r:embed="rId2">
            <a:alphaModFix/>
          </a:blip>
          <a:srcRect l="19501" t="6135" r="23925" b="17737"/>
          <a:stretch/>
        </p:blipFill>
        <p:spPr>
          <a:xfrm>
            <a:off x="132449" y="4568700"/>
            <a:ext cx="600126" cy="5553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4" name="Google Shape;104;p21"/>
          <p:cNvCxnSpPr/>
          <p:nvPr/>
        </p:nvCxnSpPr>
        <p:spPr>
          <a:xfrm>
            <a:off x="132450" y="4563911"/>
            <a:ext cx="8879100" cy="0"/>
          </a:xfrm>
          <a:prstGeom prst="straightConnector1">
            <a:avLst/>
          </a:prstGeom>
          <a:noFill/>
          <a:ln w="38100" cap="flat" cmpd="sng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 2">
  <p:cSld name="SECTION_HEADER_1_2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2"/>
          <p:cNvSpPr txBox="1"/>
          <p:nvPr/>
        </p:nvSpPr>
        <p:spPr>
          <a:xfrm>
            <a:off x="666750" y="4594255"/>
            <a:ext cx="1480800" cy="5250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1155CC"/>
                </a:solidFill>
                <a:latin typeface="Roboto Thin"/>
                <a:ea typeface="Roboto Thin"/>
                <a:cs typeface="Roboto Thin"/>
                <a:sym typeface="Roboto Thin"/>
              </a:rPr>
              <a:t>iLRN2024</a:t>
            </a:r>
            <a:r>
              <a:rPr lang="en" sz="2000">
                <a:solidFill>
                  <a:srgbClr val="662D24"/>
                </a:solidFill>
                <a:latin typeface="Roboto Thin"/>
                <a:ea typeface="Roboto Thin"/>
                <a:cs typeface="Roboto Thin"/>
                <a:sym typeface="Roboto Thin"/>
              </a:rPr>
              <a:t> |</a:t>
            </a:r>
            <a:endParaRPr sz="2000">
              <a:solidFill>
                <a:srgbClr val="662D24"/>
              </a:solidFill>
              <a:latin typeface="Roboto Thin"/>
              <a:ea typeface="Roboto Thin"/>
              <a:cs typeface="Roboto Thin"/>
              <a:sym typeface="Roboto Thin"/>
            </a:endParaRPr>
          </a:p>
        </p:txBody>
      </p:sp>
      <p:sp>
        <p:nvSpPr>
          <p:cNvPr id="107" name="Google Shape;107;p22"/>
          <p:cNvSpPr txBox="1"/>
          <p:nvPr/>
        </p:nvSpPr>
        <p:spPr>
          <a:xfrm>
            <a:off x="1924738" y="4610457"/>
            <a:ext cx="2658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accent1"/>
                </a:solidFill>
                <a:latin typeface="Arial Narrow"/>
                <a:ea typeface="Arial Narrow"/>
                <a:cs typeface="Arial Narrow"/>
                <a:sym typeface="Arial Narrow"/>
              </a:rPr>
              <a:t>10th INTERNATIONAL CONFERENCE OF THE </a:t>
            </a:r>
            <a:endParaRPr sz="1000" b="1">
              <a:solidFill>
                <a:schemeClr val="accen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accent1"/>
                </a:solidFill>
                <a:latin typeface="Arial Narrow"/>
                <a:ea typeface="Arial Narrow"/>
                <a:cs typeface="Arial Narrow"/>
                <a:sym typeface="Arial Narrow"/>
              </a:rPr>
              <a:t>IMMERSIVE LEARNING RESEARCH NETWORK</a:t>
            </a:r>
            <a:endParaRPr sz="1000" b="1">
              <a:solidFill>
                <a:schemeClr val="accen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08" name="Google Shape;108;p22"/>
          <p:cNvSpPr txBox="1"/>
          <p:nvPr/>
        </p:nvSpPr>
        <p:spPr>
          <a:xfrm>
            <a:off x="5939425" y="4677032"/>
            <a:ext cx="31371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" sz="1000" b="1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Scotland</a:t>
            </a:r>
            <a:endParaRPr sz="1000" b="1">
              <a:solidFill>
                <a:srgbClr val="0000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cxnSp>
        <p:nvCxnSpPr>
          <p:cNvPr id="109" name="Google Shape;109;p22"/>
          <p:cNvCxnSpPr/>
          <p:nvPr/>
        </p:nvCxnSpPr>
        <p:spPr>
          <a:xfrm>
            <a:off x="132450" y="4563911"/>
            <a:ext cx="8879100" cy="0"/>
          </a:xfrm>
          <a:prstGeom prst="straightConnector1">
            <a:avLst/>
          </a:prstGeom>
          <a:noFill/>
          <a:ln w="38100" cap="flat" cmpd="sng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10" name="Google Shape;110;p22"/>
          <p:cNvPicPr preferRelativeResize="0"/>
          <p:nvPr/>
        </p:nvPicPr>
        <p:blipFill rotWithShape="1">
          <a:blip r:embed="rId2">
            <a:alphaModFix/>
          </a:blip>
          <a:srcRect l="19501" t="6135" r="23925" b="17737"/>
          <a:stretch/>
        </p:blipFill>
        <p:spPr>
          <a:xfrm>
            <a:off x="132449" y="4568700"/>
            <a:ext cx="600126" cy="55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 2 2">
  <p:cSld name="SECTION_HEADER_1_2_2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3"/>
          <p:cNvSpPr txBox="1"/>
          <p:nvPr/>
        </p:nvSpPr>
        <p:spPr>
          <a:xfrm>
            <a:off x="666750" y="4594255"/>
            <a:ext cx="1480800" cy="5250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1155CC"/>
                </a:solidFill>
                <a:latin typeface="Roboto Thin"/>
                <a:ea typeface="Roboto Thin"/>
                <a:cs typeface="Roboto Thin"/>
                <a:sym typeface="Roboto Thin"/>
              </a:rPr>
              <a:t>iLRN2024</a:t>
            </a:r>
            <a:r>
              <a:rPr lang="en" sz="2000">
                <a:solidFill>
                  <a:srgbClr val="662D24"/>
                </a:solidFill>
                <a:latin typeface="Roboto Thin"/>
                <a:ea typeface="Roboto Thin"/>
                <a:cs typeface="Roboto Thin"/>
                <a:sym typeface="Roboto Thin"/>
              </a:rPr>
              <a:t> |</a:t>
            </a:r>
            <a:endParaRPr sz="2000">
              <a:solidFill>
                <a:srgbClr val="662D24"/>
              </a:solidFill>
              <a:latin typeface="Roboto Thin"/>
              <a:ea typeface="Roboto Thin"/>
              <a:cs typeface="Roboto Thin"/>
              <a:sym typeface="Roboto Thin"/>
            </a:endParaRPr>
          </a:p>
        </p:txBody>
      </p:sp>
      <p:sp>
        <p:nvSpPr>
          <p:cNvPr id="113" name="Google Shape;113;p23"/>
          <p:cNvSpPr txBox="1"/>
          <p:nvPr/>
        </p:nvSpPr>
        <p:spPr>
          <a:xfrm>
            <a:off x="1924738" y="4610457"/>
            <a:ext cx="2658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accent1"/>
                </a:solidFill>
                <a:latin typeface="Arial Narrow"/>
                <a:ea typeface="Arial Narrow"/>
                <a:cs typeface="Arial Narrow"/>
                <a:sym typeface="Arial Narrow"/>
              </a:rPr>
              <a:t>10th INTERNATIONAL CONFERENCE OF THE </a:t>
            </a:r>
            <a:endParaRPr sz="1000" b="1">
              <a:solidFill>
                <a:schemeClr val="accen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accent1"/>
                </a:solidFill>
                <a:latin typeface="Arial Narrow"/>
                <a:ea typeface="Arial Narrow"/>
                <a:cs typeface="Arial Narrow"/>
                <a:sym typeface="Arial Narrow"/>
              </a:rPr>
              <a:t>IMMERSIVE LEARNING RESEARCH NETWORK</a:t>
            </a:r>
            <a:endParaRPr sz="1000" b="1">
              <a:solidFill>
                <a:schemeClr val="accen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14" name="Google Shape;114;p23"/>
          <p:cNvSpPr txBox="1"/>
          <p:nvPr/>
        </p:nvSpPr>
        <p:spPr>
          <a:xfrm>
            <a:off x="5939425" y="4677032"/>
            <a:ext cx="31371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" sz="1000" b="1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Scotland</a:t>
            </a:r>
            <a:endParaRPr sz="1000" b="1">
              <a:solidFill>
                <a:srgbClr val="0000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cxnSp>
        <p:nvCxnSpPr>
          <p:cNvPr id="115" name="Google Shape;115;p23"/>
          <p:cNvCxnSpPr/>
          <p:nvPr/>
        </p:nvCxnSpPr>
        <p:spPr>
          <a:xfrm>
            <a:off x="132450" y="4563911"/>
            <a:ext cx="8879100" cy="0"/>
          </a:xfrm>
          <a:prstGeom prst="straightConnector1">
            <a:avLst/>
          </a:prstGeom>
          <a:noFill/>
          <a:ln w="38100" cap="flat" cmpd="sng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16" name="Google Shape;116;p23"/>
          <p:cNvPicPr preferRelativeResize="0"/>
          <p:nvPr/>
        </p:nvPicPr>
        <p:blipFill rotWithShape="1">
          <a:blip r:embed="rId2">
            <a:alphaModFix/>
          </a:blip>
          <a:srcRect l="19501" t="6135" r="23925" b="17737"/>
          <a:stretch/>
        </p:blipFill>
        <p:spPr>
          <a:xfrm>
            <a:off x="132449" y="4568700"/>
            <a:ext cx="600126" cy="55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3"/>
          <p:cNvPicPr preferRelativeResize="0"/>
          <p:nvPr/>
        </p:nvPicPr>
        <p:blipFill rotWithShape="1">
          <a:blip r:embed="rId3">
            <a:alphaModFix/>
          </a:blip>
          <a:srcRect l="11411" r="55143"/>
          <a:stretch/>
        </p:blipFill>
        <p:spPr>
          <a:xfrm>
            <a:off x="6511026" y="-50425"/>
            <a:ext cx="2713600" cy="456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 2 2 2">
  <p:cSld name="SECTION_HEADER_1_2_2_2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4"/>
          <p:cNvSpPr txBox="1"/>
          <p:nvPr/>
        </p:nvSpPr>
        <p:spPr>
          <a:xfrm>
            <a:off x="666750" y="4594255"/>
            <a:ext cx="1480800" cy="5250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1155CC"/>
                </a:solidFill>
                <a:latin typeface="Roboto Thin"/>
                <a:ea typeface="Roboto Thin"/>
                <a:cs typeface="Roboto Thin"/>
                <a:sym typeface="Roboto Thin"/>
              </a:rPr>
              <a:t>iLRN2024</a:t>
            </a:r>
            <a:r>
              <a:rPr lang="en" sz="2000">
                <a:solidFill>
                  <a:srgbClr val="662D24"/>
                </a:solidFill>
                <a:latin typeface="Roboto Thin"/>
                <a:ea typeface="Roboto Thin"/>
                <a:cs typeface="Roboto Thin"/>
                <a:sym typeface="Roboto Thin"/>
              </a:rPr>
              <a:t> |</a:t>
            </a:r>
            <a:endParaRPr sz="2000">
              <a:solidFill>
                <a:srgbClr val="662D24"/>
              </a:solidFill>
              <a:latin typeface="Roboto Thin"/>
              <a:ea typeface="Roboto Thin"/>
              <a:cs typeface="Roboto Thin"/>
              <a:sym typeface="Roboto Thin"/>
            </a:endParaRPr>
          </a:p>
        </p:txBody>
      </p:sp>
      <p:sp>
        <p:nvSpPr>
          <p:cNvPr id="120" name="Google Shape;120;p24"/>
          <p:cNvSpPr txBox="1"/>
          <p:nvPr/>
        </p:nvSpPr>
        <p:spPr>
          <a:xfrm>
            <a:off x="1924738" y="4610457"/>
            <a:ext cx="2658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accent1"/>
                </a:solidFill>
                <a:latin typeface="Arial Narrow"/>
                <a:ea typeface="Arial Narrow"/>
                <a:cs typeface="Arial Narrow"/>
                <a:sym typeface="Arial Narrow"/>
              </a:rPr>
              <a:t>10th INTERNATIONAL CONFERENCE OF THE </a:t>
            </a:r>
            <a:endParaRPr sz="1000" b="1">
              <a:solidFill>
                <a:schemeClr val="accen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accent1"/>
                </a:solidFill>
                <a:latin typeface="Arial Narrow"/>
                <a:ea typeface="Arial Narrow"/>
                <a:cs typeface="Arial Narrow"/>
                <a:sym typeface="Arial Narrow"/>
              </a:rPr>
              <a:t>IMMERSIVE LEARNING RESEARCH NETWORK</a:t>
            </a:r>
            <a:endParaRPr sz="1000" b="1">
              <a:solidFill>
                <a:schemeClr val="accen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21" name="Google Shape;121;p24"/>
          <p:cNvSpPr txBox="1"/>
          <p:nvPr/>
        </p:nvSpPr>
        <p:spPr>
          <a:xfrm>
            <a:off x="5939425" y="4677032"/>
            <a:ext cx="31371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" sz="1000" b="1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Scotland</a:t>
            </a:r>
            <a:endParaRPr sz="1000" b="1">
              <a:solidFill>
                <a:srgbClr val="0000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cxnSp>
        <p:nvCxnSpPr>
          <p:cNvPr id="122" name="Google Shape;122;p24"/>
          <p:cNvCxnSpPr/>
          <p:nvPr/>
        </p:nvCxnSpPr>
        <p:spPr>
          <a:xfrm>
            <a:off x="132450" y="4563911"/>
            <a:ext cx="8879100" cy="0"/>
          </a:xfrm>
          <a:prstGeom prst="straightConnector1">
            <a:avLst/>
          </a:prstGeom>
          <a:noFill/>
          <a:ln w="38100" cap="flat" cmpd="sng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23" name="Google Shape;123;p24"/>
          <p:cNvPicPr preferRelativeResize="0"/>
          <p:nvPr/>
        </p:nvPicPr>
        <p:blipFill rotWithShape="1">
          <a:blip r:embed="rId2">
            <a:alphaModFix/>
          </a:blip>
          <a:srcRect l="19501" t="6135" r="23925" b="17737"/>
          <a:stretch/>
        </p:blipFill>
        <p:spPr>
          <a:xfrm>
            <a:off x="132449" y="4568700"/>
            <a:ext cx="600126" cy="55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4"/>
          <p:cNvPicPr preferRelativeResize="0"/>
          <p:nvPr/>
        </p:nvPicPr>
        <p:blipFill rotWithShape="1">
          <a:blip r:embed="rId3">
            <a:alphaModFix/>
          </a:blip>
          <a:srcRect l="11411" r="55143"/>
          <a:stretch/>
        </p:blipFill>
        <p:spPr>
          <a:xfrm>
            <a:off x="7932251" y="2481525"/>
            <a:ext cx="1211750" cy="203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 2 2 1">
  <p:cSld name="SECTION_HEADER_1_2_2_1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/>
          <p:nvPr/>
        </p:nvSpPr>
        <p:spPr>
          <a:xfrm>
            <a:off x="666750" y="4594255"/>
            <a:ext cx="1480800" cy="5250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1155CC"/>
                </a:solidFill>
                <a:latin typeface="Roboto Thin"/>
                <a:ea typeface="Roboto Thin"/>
                <a:cs typeface="Roboto Thin"/>
                <a:sym typeface="Roboto Thin"/>
              </a:rPr>
              <a:t>iLRN2024</a:t>
            </a:r>
            <a:r>
              <a:rPr lang="en" sz="2000">
                <a:solidFill>
                  <a:srgbClr val="662D24"/>
                </a:solidFill>
                <a:latin typeface="Roboto Thin"/>
                <a:ea typeface="Roboto Thin"/>
                <a:cs typeface="Roboto Thin"/>
                <a:sym typeface="Roboto Thin"/>
              </a:rPr>
              <a:t> |</a:t>
            </a:r>
            <a:endParaRPr sz="2000">
              <a:solidFill>
                <a:srgbClr val="662D24"/>
              </a:solidFill>
              <a:latin typeface="Roboto Thin"/>
              <a:ea typeface="Roboto Thin"/>
              <a:cs typeface="Roboto Thin"/>
              <a:sym typeface="Roboto Thin"/>
            </a:endParaRPr>
          </a:p>
        </p:txBody>
      </p:sp>
      <p:sp>
        <p:nvSpPr>
          <p:cNvPr id="127" name="Google Shape;127;p25"/>
          <p:cNvSpPr txBox="1"/>
          <p:nvPr/>
        </p:nvSpPr>
        <p:spPr>
          <a:xfrm>
            <a:off x="1924738" y="4610457"/>
            <a:ext cx="2658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accent1"/>
                </a:solidFill>
                <a:latin typeface="Arial Narrow"/>
                <a:ea typeface="Arial Narrow"/>
                <a:cs typeface="Arial Narrow"/>
                <a:sym typeface="Arial Narrow"/>
              </a:rPr>
              <a:t>10th INTERNATIONAL CONFERENCE OF THE </a:t>
            </a:r>
            <a:endParaRPr sz="1000" b="1">
              <a:solidFill>
                <a:schemeClr val="accen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accent1"/>
                </a:solidFill>
                <a:latin typeface="Arial Narrow"/>
                <a:ea typeface="Arial Narrow"/>
                <a:cs typeface="Arial Narrow"/>
                <a:sym typeface="Arial Narrow"/>
              </a:rPr>
              <a:t>IMMERSIVE LEARNING RESEARCH NETWORK</a:t>
            </a:r>
            <a:endParaRPr sz="1000" b="1">
              <a:solidFill>
                <a:schemeClr val="accen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28" name="Google Shape;128;p25"/>
          <p:cNvSpPr txBox="1"/>
          <p:nvPr/>
        </p:nvSpPr>
        <p:spPr>
          <a:xfrm>
            <a:off x="5939425" y="4677032"/>
            <a:ext cx="31371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" sz="1000" b="1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Scotland</a:t>
            </a:r>
            <a:endParaRPr sz="1000" b="1">
              <a:solidFill>
                <a:srgbClr val="0000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cxnSp>
        <p:nvCxnSpPr>
          <p:cNvPr id="129" name="Google Shape;129;p25"/>
          <p:cNvCxnSpPr/>
          <p:nvPr/>
        </p:nvCxnSpPr>
        <p:spPr>
          <a:xfrm>
            <a:off x="132450" y="4563911"/>
            <a:ext cx="8879100" cy="0"/>
          </a:xfrm>
          <a:prstGeom prst="straightConnector1">
            <a:avLst/>
          </a:prstGeom>
          <a:noFill/>
          <a:ln w="38100" cap="flat" cmpd="sng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30" name="Google Shape;130;p25"/>
          <p:cNvPicPr preferRelativeResize="0"/>
          <p:nvPr/>
        </p:nvPicPr>
        <p:blipFill rotWithShape="1">
          <a:blip r:embed="rId2">
            <a:alphaModFix/>
          </a:blip>
          <a:srcRect l="19501" t="6135" r="23925" b="17737"/>
          <a:stretch/>
        </p:blipFill>
        <p:spPr>
          <a:xfrm>
            <a:off x="132449" y="4568700"/>
            <a:ext cx="600126" cy="55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5"/>
          <p:cNvPicPr preferRelativeResize="0"/>
          <p:nvPr/>
        </p:nvPicPr>
        <p:blipFill rotWithShape="1">
          <a:blip r:embed="rId3">
            <a:alphaModFix/>
          </a:blip>
          <a:srcRect l="11411" r="55143"/>
          <a:stretch/>
        </p:blipFill>
        <p:spPr>
          <a:xfrm flipH="1">
            <a:off x="132451" y="3245250"/>
            <a:ext cx="730250" cy="125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 2 1">
  <p:cSld name="SECTION_HEADER_1_2_1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6"/>
          <p:cNvSpPr txBox="1"/>
          <p:nvPr/>
        </p:nvSpPr>
        <p:spPr>
          <a:xfrm>
            <a:off x="666750" y="4594255"/>
            <a:ext cx="1480800" cy="5250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1155CC"/>
                </a:solidFill>
                <a:latin typeface="Roboto Thin"/>
                <a:ea typeface="Roboto Thin"/>
                <a:cs typeface="Roboto Thin"/>
                <a:sym typeface="Roboto Thin"/>
              </a:rPr>
              <a:t>i</a:t>
            </a:r>
            <a:r>
              <a:rPr lang="en" sz="2000">
                <a:solidFill>
                  <a:srgbClr val="0000FF"/>
                </a:solidFill>
                <a:latin typeface="Roboto Thin"/>
                <a:ea typeface="Roboto Thin"/>
                <a:cs typeface="Roboto Thin"/>
                <a:sym typeface="Roboto Thin"/>
              </a:rPr>
              <a:t>LRN2024 |</a:t>
            </a:r>
            <a:endParaRPr sz="2000">
              <a:solidFill>
                <a:srgbClr val="0000FF"/>
              </a:solidFill>
              <a:latin typeface="Roboto Thin"/>
              <a:ea typeface="Roboto Thin"/>
              <a:cs typeface="Roboto Thin"/>
              <a:sym typeface="Roboto Thin"/>
            </a:endParaRPr>
          </a:p>
        </p:txBody>
      </p:sp>
      <p:sp>
        <p:nvSpPr>
          <p:cNvPr id="134" name="Google Shape;134;p26"/>
          <p:cNvSpPr txBox="1"/>
          <p:nvPr/>
        </p:nvSpPr>
        <p:spPr>
          <a:xfrm>
            <a:off x="1924738" y="4610457"/>
            <a:ext cx="2658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0000FF"/>
                </a:solidFill>
                <a:latin typeface="Arial Narrow"/>
                <a:ea typeface="Arial Narrow"/>
                <a:cs typeface="Arial Narrow"/>
                <a:sym typeface="Arial Narrow"/>
              </a:rPr>
              <a:t>10th INTERNATIONAL CONFERENCE OF THE </a:t>
            </a:r>
            <a:endParaRPr sz="1000" b="1">
              <a:solidFill>
                <a:srgbClr val="0000F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0000FF"/>
                </a:solidFill>
                <a:latin typeface="Arial Narrow"/>
                <a:ea typeface="Arial Narrow"/>
                <a:cs typeface="Arial Narrow"/>
                <a:sym typeface="Arial Narrow"/>
              </a:rPr>
              <a:t>IMMERSIVE LEARNING RESEARCH NETWORK</a:t>
            </a:r>
            <a:endParaRPr sz="1000" b="1">
              <a:solidFill>
                <a:srgbClr val="0000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35" name="Google Shape;135;p26"/>
          <p:cNvSpPr txBox="1"/>
          <p:nvPr/>
        </p:nvSpPr>
        <p:spPr>
          <a:xfrm>
            <a:off x="5939425" y="4677032"/>
            <a:ext cx="31371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" sz="1000" b="1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Scotland</a:t>
            </a:r>
            <a:endParaRPr sz="1000" b="1">
              <a:solidFill>
                <a:srgbClr val="0000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136" name="Google Shape;136;p26"/>
          <p:cNvPicPr preferRelativeResize="0"/>
          <p:nvPr/>
        </p:nvPicPr>
        <p:blipFill rotWithShape="1">
          <a:blip r:embed="rId2">
            <a:alphaModFix/>
          </a:blip>
          <a:srcRect l="19501" t="6135" r="23925" b="17737"/>
          <a:stretch/>
        </p:blipFill>
        <p:spPr>
          <a:xfrm>
            <a:off x="132449" y="4568700"/>
            <a:ext cx="600126" cy="55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6"/>
          <p:cNvPicPr preferRelativeResize="0"/>
          <p:nvPr/>
        </p:nvPicPr>
        <p:blipFill rotWithShape="1">
          <a:blip r:embed="rId3">
            <a:alphaModFix/>
          </a:blip>
          <a:srcRect l="11411" r="55143"/>
          <a:stretch/>
        </p:blipFill>
        <p:spPr>
          <a:xfrm flipH="1">
            <a:off x="67388" y="48300"/>
            <a:ext cx="730250" cy="125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 1">
  <p:cSld name="SECTION_HEADER_1_1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7"/>
          <p:cNvPicPr preferRelativeResize="0"/>
          <p:nvPr/>
        </p:nvPicPr>
        <p:blipFill rotWithShape="1">
          <a:blip r:embed="rId2">
            <a:alphaModFix/>
          </a:blip>
          <a:srcRect l="11411" r="55143"/>
          <a:stretch/>
        </p:blipFill>
        <p:spPr>
          <a:xfrm flipH="1">
            <a:off x="55101" y="3825050"/>
            <a:ext cx="730250" cy="125345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7"/>
          <p:cNvSpPr txBox="1"/>
          <p:nvPr/>
        </p:nvSpPr>
        <p:spPr>
          <a:xfrm>
            <a:off x="417525" y="4618505"/>
            <a:ext cx="1480800" cy="5250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1155CC"/>
                </a:solidFill>
                <a:latin typeface="Roboto Thin"/>
                <a:ea typeface="Roboto Thin"/>
                <a:cs typeface="Roboto Thin"/>
                <a:sym typeface="Roboto Thin"/>
              </a:rPr>
              <a:t>iLRN2024</a:t>
            </a:r>
            <a:r>
              <a:rPr lang="en" sz="2000">
                <a:solidFill>
                  <a:srgbClr val="662D24"/>
                </a:solidFill>
                <a:latin typeface="Roboto Thin"/>
                <a:ea typeface="Roboto Thin"/>
                <a:cs typeface="Roboto Thin"/>
                <a:sym typeface="Roboto Thin"/>
              </a:rPr>
              <a:t> </a:t>
            </a:r>
            <a:endParaRPr sz="2000">
              <a:solidFill>
                <a:srgbClr val="662D24"/>
              </a:solidFill>
              <a:latin typeface="Roboto Thin"/>
              <a:ea typeface="Roboto Thin"/>
              <a:cs typeface="Roboto Thin"/>
              <a:sym typeface="Roboto Thin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 1 3">
  <p:cSld name="SECTION_HEADER_1_1_3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8"/>
          <p:cNvPicPr preferRelativeResize="0"/>
          <p:nvPr/>
        </p:nvPicPr>
        <p:blipFill rotWithShape="1">
          <a:blip r:embed="rId2">
            <a:alphaModFix/>
          </a:blip>
          <a:srcRect l="11411" r="55143"/>
          <a:stretch/>
        </p:blipFill>
        <p:spPr>
          <a:xfrm flipH="1">
            <a:off x="63451" y="0"/>
            <a:ext cx="469149" cy="80527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8"/>
          <p:cNvSpPr txBox="1"/>
          <p:nvPr/>
        </p:nvSpPr>
        <p:spPr>
          <a:xfrm>
            <a:off x="366000" y="280275"/>
            <a:ext cx="978000" cy="5250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155CC"/>
                </a:solidFill>
                <a:latin typeface="Roboto Thin"/>
                <a:ea typeface="Roboto Thin"/>
                <a:cs typeface="Roboto Thin"/>
                <a:sym typeface="Roboto Thin"/>
              </a:rPr>
              <a:t>iLRN2024</a:t>
            </a:r>
            <a:r>
              <a:rPr lang="en" sz="2000">
                <a:solidFill>
                  <a:srgbClr val="662D24"/>
                </a:solidFill>
                <a:latin typeface="Roboto Thin"/>
                <a:ea typeface="Roboto Thin"/>
                <a:cs typeface="Roboto Thin"/>
                <a:sym typeface="Roboto Thin"/>
              </a:rPr>
              <a:t> </a:t>
            </a:r>
            <a:endParaRPr sz="2000">
              <a:solidFill>
                <a:srgbClr val="662D24"/>
              </a:solidFill>
              <a:latin typeface="Roboto Thin"/>
              <a:ea typeface="Roboto Thin"/>
              <a:cs typeface="Roboto Thin"/>
              <a:sym typeface="Roboto Thin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 1 1 1 2 1">
  <p:cSld name="SECTION_HEADER_1_1_1_1_2_1">
    <p:bg>
      <p:bgPr>
        <a:noFill/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9"/>
          <p:cNvSpPr/>
          <p:nvPr/>
        </p:nvSpPr>
        <p:spPr>
          <a:xfrm>
            <a:off x="144525" y="184425"/>
            <a:ext cx="8999400" cy="555300"/>
          </a:xfrm>
          <a:prstGeom prst="rect">
            <a:avLst/>
          </a:prstGeom>
          <a:solidFill>
            <a:srgbClr val="64C9D1">
              <a:alpha val="41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Verdana"/>
                <a:ea typeface="Verdana"/>
                <a:cs typeface="Verdana"/>
                <a:sym typeface="Verdana"/>
              </a:rPr>
              <a:t>Text Here</a:t>
            </a:r>
            <a:endParaRPr sz="30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46" name="Google Shape;146;p29"/>
          <p:cNvPicPr preferRelativeResize="0"/>
          <p:nvPr/>
        </p:nvPicPr>
        <p:blipFill rotWithShape="1">
          <a:blip r:embed="rId2">
            <a:alphaModFix/>
          </a:blip>
          <a:srcRect l="19501" t="6135" r="23925" b="17737"/>
          <a:stretch/>
        </p:blipFill>
        <p:spPr>
          <a:xfrm>
            <a:off x="7090099" y="184400"/>
            <a:ext cx="600126" cy="55535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9"/>
          <p:cNvSpPr txBox="1"/>
          <p:nvPr/>
        </p:nvSpPr>
        <p:spPr>
          <a:xfrm>
            <a:off x="7690225" y="199580"/>
            <a:ext cx="1480800" cy="5250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1155CC"/>
                </a:solidFill>
                <a:latin typeface="Roboto Thin"/>
                <a:ea typeface="Roboto Thin"/>
                <a:cs typeface="Roboto Thin"/>
                <a:sym typeface="Roboto Thin"/>
              </a:rPr>
              <a:t>iLRN2024</a:t>
            </a:r>
            <a:endParaRPr sz="2000">
              <a:solidFill>
                <a:srgbClr val="662D24"/>
              </a:solidFill>
              <a:latin typeface="Roboto Thin"/>
              <a:ea typeface="Roboto Thin"/>
              <a:cs typeface="Roboto Thin"/>
              <a:sym typeface="Roboto Thin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 1 1 1 2 1 1">
  <p:cSld name="SECTION_HEADER_1_1_1_1_2_1_1">
    <p:bg>
      <p:bgPr>
        <a:noFill/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30"/>
          <p:cNvPicPr preferRelativeResize="0"/>
          <p:nvPr/>
        </p:nvPicPr>
        <p:blipFill rotWithShape="1">
          <a:blip r:embed="rId2">
            <a:alphaModFix/>
          </a:blip>
          <a:srcRect l="19501" t="6135" r="23925" b="17737"/>
          <a:stretch/>
        </p:blipFill>
        <p:spPr>
          <a:xfrm>
            <a:off x="7090099" y="68550"/>
            <a:ext cx="600126" cy="55535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30"/>
          <p:cNvSpPr txBox="1"/>
          <p:nvPr/>
        </p:nvSpPr>
        <p:spPr>
          <a:xfrm>
            <a:off x="7572650" y="98900"/>
            <a:ext cx="1480800" cy="5250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1155CC"/>
                </a:solidFill>
                <a:latin typeface="Roboto Thin"/>
                <a:ea typeface="Roboto Thin"/>
                <a:cs typeface="Roboto Thin"/>
                <a:sym typeface="Roboto Thin"/>
              </a:rPr>
              <a:t>iLRN2024</a:t>
            </a:r>
            <a:endParaRPr sz="2000" dirty="0">
              <a:solidFill>
                <a:srgbClr val="662D24"/>
              </a:solidFill>
              <a:latin typeface="Roboto Thin"/>
              <a:ea typeface="Roboto Thin"/>
              <a:cs typeface="Roboto Thin"/>
              <a:sym typeface="Roboto Thin"/>
            </a:endParaRPr>
          </a:p>
        </p:txBody>
      </p:sp>
      <p:sp>
        <p:nvSpPr>
          <p:cNvPr id="151" name="Google Shape;151;p30"/>
          <p:cNvSpPr txBox="1"/>
          <p:nvPr/>
        </p:nvSpPr>
        <p:spPr>
          <a:xfrm>
            <a:off x="7455075" y="518000"/>
            <a:ext cx="1480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latin typeface="Arial Narrow"/>
                <a:ea typeface="Arial Narrow"/>
                <a:cs typeface="Arial Narrow"/>
                <a:sym typeface="Arial Narrow"/>
              </a:rPr>
              <a:t>June 10-13</a:t>
            </a:r>
            <a:r>
              <a:rPr lang="en" sz="1000"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" sz="1000" b="1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Scotland</a:t>
            </a:r>
            <a:endParaRPr sz="1000" b="1">
              <a:solidFill>
                <a:srgbClr val="0000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 1 1 1 2 1 1 1">
  <p:cSld name="SECTION_HEADER_1_1_1_1_2_1_1_1">
    <p:bg>
      <p:bgPr>
        <a:noFill/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31"/>
          <p:cNvPicPr preferRelativeResize="0"/>
          <p:nvPr/>
        </p:nvPicPr>
        <p:blipFill rotWithShape="1">
          <a:blip r:embed="rId2">
            <a:alphaModFix/>
          </a:blip>
          <a:srcRect l="19501" t="6135" r="23925" b="17737"/>
          <a:stretch/>
        </p:blipFill>
        <p:spPr>
          <a:xfrm>
            <a:off x="7090099" y="68550"/>
            <a:ext cx="600126" cy="55535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31"/>
          <p:cNvSpPr txBox="1"/>
          <p:nvPr/>
        </p:nvSpPr>
        <p:spPr>
          <a:xfrm>
            <a:off x="7648274" y="83725"/>
            <a:ext cx="1480799" cy="5250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1155CC"/>
                </a:solidFill>
                <a:latin typeface="Roboto Thin"/>
                <a:ea typeface="Roboto Thin"/>
                <a:cs typeface="Roboto Thin"/>
                <a:sym typeface="Roboto Thin"/>
              </a:rPr>
              <a:t>iLRN2024</a:t>
            </a:r>
            <a:endParaRPr sz="2000" dirty="0">
              <a:solidFill>
                <a:srgbClr val="662D24"/>
              </a:solidFill>
              <a:latin typeface="Roboto Thin"/>
              <a:ea typeface="Roboto Thin"/>
              <a:cs typeface="Roboto Thin"/>
              <a:sym typeface="Roboto Thin"/>
            </a:endParaRPr>
          </a:p>
        </p:txBody>
      </p:sp>
      <p:sp>
        <p:nvSpPr>
          <p:cNvPr id="155" name="Google Shape;155;p31"/>
          <p:cNvSpPr txBox="1"/>
          <p:nvPr/>
        </p:nvSpPr>
        <p:spPr>
          <a:xfrm>
            <a:off x="7455075" y="518000"/>
            <a:ext cx="1480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latin typeface="Arial Narrow"/>
                <a:ea typeface="Arial Narrow"/>
                <a:cs typeface="Arial Narrow"/>
                <a:sym typeface="Arial Narrow"/>
              </a:rPr>
              <a:t>June 3-5</a:t>
            </a:r>
            <a:r>
              <a:rPr lang="en" sz="1000"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" sz="1000" b="1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Online</a:t>
            </a:r>
            <a:endParaRPr sz="1000" b="1">
              <a:solidFill>
                <a:srgbClr val="0000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9" name="Google Shape;159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63" name="Google Shape;163;p3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64" name="Google Shape;164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5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70" name="Google Shape;170;p35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71" name="Google Shape;171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6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74" name="Google Shape;174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8" name="Google Shape;178;p37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79" name="Google Shape;179;p37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0" name="Google Shape;180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8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83" name="Google Shape;183;p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9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86" name="Google Shape;186;p39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7" name="Google Shape;187;p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_1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/>
          <p:nvPr/>
        </p:nvSpPr>
        <p:spPr>
          <a:xfrm rot="10800000">
            <a:off x="2936080" y="1101810"/>
            <a:ext cx="2775000" cy="2889900"/>
          </a:xfrm>
          <a:prstGeom prst="pie">
            <a:avLst>
              <a:gd name="adj1" fmla="val 0"/>
              <a:gd name="adj2" fmla="val 1081607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7"/>
          <p:cNvSpPr txBox="1"/>
          <p:nvPr/>
        </p:nvSpPr>
        <p:spPr>
          <a:xfrm>
            <a:off x="666750" y="4594255"/>
            <a:ext cx="1480800" cy="5250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1155CC"/>
                </a:solidFill>
                <a:latin typeface="Roboto Thin"/>
                <a:ea typeface="Roboto Thin"/>
                <a:cs typeface="Roboto Thin"/>
                <a:sym typeface="Roboto Thin"/>
              </a:rPr>
              <a:t>iLRN2024</a:t>
            </a:r>
            <a:r>
              <a:rPr lang="en" sz="2000">
                <a:solidFill>
                  <a:srgbClr val="662D24"/>
                </a:solidFill>
                <a:latin typeface="Roboto Thin"/>
                <a:ea typeface="Roboto Thin"/>
                <a:cs typeface="Roboto Thin"/>
                <a:sym typeface="Roboto Thin"/>
              </a:rPr>
              <a:t> |</a:t>
            </a:r>
            <a:endParaRPr sz="2000">
              <a:solidFill>
                <a:srgbClr val="662D24"/>
              </a:solidFill>
              <a:latin typeface="Roboto Thin"/>
              <a:ea typeface="Roboto Thin"/>
              <a:cs typeface="Roboto Thin"/>
              <a:sym typeface="Roboto Thin"/>
            </a:endParaRPr>
          </a:p>
        </p:txBody>
      </p:sp>
      <p:sp>
        <p:nvSpPr>
          <p:cNvPr id="81" name="Google Shape;81;p17"/>
          <p:cNvSpPr txBox="1"/>
          <p:nvPr/>
        </p:nvSpPr>
        <p:spPr>
          <a:xfrm>
            <a:off x="1924738" y="4610457"/>
            <a:ext cx="2658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accent1"/>
                </a:solidFill>
                <a:latin typeface="Arial Narrow"/>
                <a:ea typeface="Arial Narrow"/>
                <a:cs typeface="Arial Narrow"/>
                <a:sym typeface="Arial Narrow"/>
              </a:rPr>
              <a:t>10th INTERNATIONAL CONFERENCE OF THE </a:t>
            </a:r>
            <a:endParaRPr sz="1000" b="1">
              <a:solidFill>
                <a:schemeClr val="accen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accent1"/>
                </a:solidFill>
                <a:latin typeface="Arial Narrow"/>
                <a:ea typeface="Arial Narrow"/>
                <a:cs typeface="Arial Narrow"/>
                <a:sym typeface="Arial Narrow"/>
              </a:rPr>
              <a:t>IMMERSIVE LEARNING RESEARCH NETWORK</a:t>
            </a:r>
            <a:endParaRPr sz="1000" b="1">
              <a:solidFill>
                <a:schemeClr val="accen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82" name="Google Shape;82;p17"/>
          <p:cNvSpPr txBox="1"/>
          <p:nvPr/>
        </p:nvSpPr>
        <p:spPr>
          <a:xfrm>
            <a:off x="5939425" y="4677032"/>
            <a:ext cx="31371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latin typeface="Arial Narrow"/>
                <a:ea typeface="Arial Narrow"/>
                <a:cs typeface="Arial Narrow"/>
                <a:sym typeface="Arial Narrow"/>
              </a:rPr>
              <a:t>June 3-5</a:t>
            </a:r>
            <a:r>
              <a:rPr lang="en" sz="1000"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" sz="1000" b="1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Online</a:t>
            </a:r>
            <a:endParaRPr sz="1000" b="1">
              <a:solidFill>
                <a:srgbClr val="0000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cxnSp>
        <p:nvCxnSpPr>
          <p:cNvPr id="83" name="Google Shape;83;p17"/>
          <p:cNvCxnSpPr/>
          <p:nvPr/>
        </p:nvCxnSpPr>
        <p:spPr>
          <a:xfrm>
            <a:off x="132450" y="4563911"/>
            <a:ext cx="8879100" cy="0"/>
          </a:xfrm>
          <a:prstGeom prst="straightConnector1">
            <a:avLst/>
          </a:prstGeom>
          <a:noFill/>
          <a:ln w="38100" cap="flat" cmpd="sng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84" name="Google Shape;84;p17"/>
          <p:cNvPicPr preferRelativeResize="0"/>
          <p:nvPr/>
        </p:nvPicPr>
        <p:blipFill rotWithShape="1">
          <a:blip r:embed="rId2">
            <a:alphaModFix/>
          </a:blip>
          <a:srcRect l="19501" t="6135" r="23925" b="17737"/>
          <a:stretch/>
        </p:blipFill>
        <p:spPr>
          <a:xfrm>
            <a:off x="132449" y="4568700"/>
            <a:ext cx="600126" cy="55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7"/>
          <p:cNvPicPr preferRelativeResize="0"/>
          <p:nvPr/>
        </p:nvPicPr>
        <p:blipFill rotWithShape="1">
          <a:blip r:embed="rId3">
            <a:alphaModFix/>
          </a:blip>
          <a:srcRect l="33748" r="33974"/>
          <a:stretch/>
        </p:blipFill>
        <p:spPr>
          <a:xfrm>
            <a:off x="40700" y="122125"/>
            <a:ext cx="2352398" cy="409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1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1.xml"/><Relationship Id="rId21" Type="http://schemas.openxmlformats.org/officeDocument/2006/relationships/slideLayout" Target="../slideLayouts/slideLayout29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slideLayout" Target="../slideLayouts/slideLayout25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24.xml"/><Relationship Id="rId20" Type="http://schemas.openxmlformats.org/officeDocument/2006/relationships/slideLayout" Target="../slideLayouts/slideLayout28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24" Type="http://schemas.openxmlformats.org/officeDocument/2006/relationships/slideLayout" Target="../slideLayouts/slideLayout32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27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Relationship Id="rId22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77" name="Google Shape;77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Roboto"/>
                <a:ea typeface="Roboto"/>
                <a:cs typeface="Roboto"/>
                <a:sym typeface="Roboto"/>
              </a:rPr>
              <a:t>Instructions 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5" name="Google Shape;195;p4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Roboto"/>
                <a:ea typeface="Roboto"/>
                <a:cs typeface="Roboto"/>
                <a:sym typeface="Roboto"/>
              </a:rPr>
              <a:t>Make a copy of this presentation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>
                <a:latin typeface="Roboto"/>
                <a:ea typeface="Roboto"/>
                <a:cs typeface="Roboto"/>
                <a:sym typeface="Roboto"/>
              </a:rPr>
              <a:t>Add your details to a Title Slide 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>
                <a:latin typeface="Roboto"/>
                <a:ea typeface="Roboto"/>
                <a:cs typeface="Roboto"/>
                <a:sym typeface="Roboto"/>
              </a:rPr>
              <a:t>You can export as an image or pdf: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>
                <a:latin typeface="Roboto"/>
                <a:ea typeface="Roboto"/>
                <a:cs typeface="Roboto"/>
                <a:sym typeface="Roboto"/>
              </a:rPr>
              <a:t>	Download &gt; select file format of your choice, </a:t>
            </a:r>
            <a:r>
              <a:rPr lang="en" dirty="0" err="1">
                <a:latin typeface="Roboto"/>
                <a:ea typeface="Roboto"/>
                <a:cs typeface="Roboto"/>
                <a:sym typeface="Roboto"/>
              </a:rPr>
              <a:t>png</a:t>
            </a:r>
            <a:r>
              <a:rPr lang="en" dirty="0">
                <a:latin typeface="Roboto"/>
                <a:ea typeface="Roboto"/>
                <a:cs typeface="Roboto"/>
                <a:sym typeface="Roboto"/>
              </a:rPr>
              <a:t> recommended or pdf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>
                <a:latin typeface="Roboto"/>
                <a:ea typeface="Roboto"/>
                <a:cs typeface="Roboto"/>
                <a:sym typeface="Roboto"/>
              </a:rPr>
              <a:t>There are different slide designs - some with dates built in and others without.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dirty="0">
                <a:latin typeface="Roboto"/>
                <a:ea typeface="Roboto"/>
                <a:cs typeface="Roboto"/>
                <a:sym typeface="Roboto"/>
              </a:rPr>
              <a:t>* Delete this instruction slide if creating a full presentation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35FAA0-6217-D09B-1D0D-CDEF3FB432D9}"/>
              </a:ext>
            </a:extLst>
          </p:cNvPr>
          <p:cNvSpPr txBox="1"/>
          <p:nvPr/>
        </p:nvSpPr>
        <p:spPr>
          <a:xfrm>
            <a:off x="2692376" y="1577234"/>
            <a:ext cx="3474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TITLE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76EF34-9DDC-70DD-5FF4-50A19DA822F1}"/>
              </a:ext>
            </a:extLst>
          </p:cNvPr>
          <p:cNvSpPr txBox="1"/>
          <p:nvPr/>
        </p:nvSpPr>
        <p:spPr>
          <a:xfrm>
            <a:off x="2692376" y="2171310"/>
            <a:ext cx="3474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SPEAKER &amp; AFFLIATION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 2013 -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</Words>
  <Application>Microsoft Macintosh PowerPoint</Application>
  <PresentationFormat>On-screen Show (16:9)</PresentationFormat>
  <Paragraphs>12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Roboto Mono</vt:lpstr>
      <vt:lpstr>Arial Narrow</vt:lpstr>
      <vt:lpstr>Roboto Thin</vt:lpstr>
      <vt:lpstr>Verdana</vt:lpstr>
      <vt:lpstr>Roboto</vt:lpstr>
      <vt:lpstr>Simple Light</vt:lpstr>
      <vt:lpstr>Simple Light</vt:lpstr>
      <vt:lpstr>Instructions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Instructions </dc:title>
  <cp:lastModifiedBy>Logan Smith-Nunes</cp:lastModifiedBy>
  <cp:revision>1</cp:revision>
  <dcterms:modified xsi:type="dcterms:W3CDTF">2024-05-08T11:51:12Z</dcterms:modified>
</cp:coreProperties>
</file>